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bin" ContentType="application/vnd.openxmlformats-officedocument.oleObject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25"/>
  </p:handoutMasterIdLst>
  <p:sldIdLst>
    <p:sldId id="256" r:id="rId2"/>
    <p:sldId id="258" r:id="rId3"/>
    <p:sldId id="259" r:id="rId4"/>
    <p:sldId id="260" r:id="rId5"/>
    <p:sldId id="264" r:id="rId6"/>
    <p:sldId id="269" r:id="rId7"/>
    <p:sldId id="261" r:id="rId8"/>
    <p:sldId id="263" r:id="rId9"/>
    <p:sldId id="262" r:id="rId10"/>
    <p:sldId id="265" r:id="rId11"/>
    <p:sldId id="273" r:id="rId12"/>
    <p:sldId id="274" r:id="rId13"/>
    <p:sldId id="275" r:id="rId14"/>
    <p:sldId id="276" r:id="rId15"/>
    <p:sldId id="268" r:id="rId16"/>
    <p:sldId id="271" r:id="rId17"/>
    <p:sldId id="267" r:id="rId18"/>
    <p:sldId id="270" r:id="rId19"/>
    <p:sldId id="272" r:id="rId20"/>
    <p:sldId id="277" r:id="rId21"/>
    <p:sldId id="278" r:id="rId22"/>
    <p:sldId id="279" r:id="rId23"/>
    <p:sldId id="280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615" autoAdjust="0"/>
    <p:restoredTop sz="86348" autoAdjust="0"/>
  </p:normalViewPr>
  <p:slideViewPr>
    <p:cSldViewPr>
      <p:cViewPr varScale="1">
        <p:scale>
          <a:sx n="66" d="100"/>
          <a:sy n="66" d="100"/>
        </p:scale>
        <p:origin x="-1020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928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9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4.wmf"/><Relationship Id="rId1" Type="http://schemas.openxmlformats.org/officeDocument/2006/relationships/image" Target="../media/image13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4.wmf"/><Relationship Id="rId1" Type="http://schemas.openxmlformats.org/officeDocument/2006/relationships/image" Target="../media/image16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image" Target="../media/image19.wmf"/><Relationship Id="rId1" Type="http://schemas.openxmlformats.org/officeDocument/2006/relationships/image" Target="../media/image18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25.wmf"/><Relationship Id="rId2" Type="http://schemas.openxmlformats.org/officeDocument/2006/relationships/image" Target="../media/image24.wmf"/><Relationship Id="rId1" Type="http://schemas.openxmlformats.org/officeDocument/2006/relationships/image" Target="../media/image23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31.wmf"/><Relationship Id="rId2" Type="http://schemas.openxmlformats.org/officeDocument/2006/relationships/image" Target="../media/image30.wmf"/><Relationship Id="rId1" Type="http://schemas.openxmlformats.org/officeDocument/2006/relationships/image" Target="../media/image29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46C702-9B85-4D6B-86B4-E33D50AC301C}" type="datetimeFigureOut">
              <a:rPr lang="en-US" smtClean="0"/>
              <a:pPr/>
              <a:t>6/6/2011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D72558-DDDD-4DA6-8912-3C815C194A3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A6BEEA1A-D2A7-4107-AA71-E55848BAE268}" type="datetimeFigureOut">
              <a:rPr lang="en-US" smtClean="0"/>
              <a:pPr/>
              <a:t>6/6/2011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0F1D1F64-01D3-43E9-A31C-B76673B92D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BEEA1A-D2A7-4107-AA71-E55848BAE268}" type="datetimeFigureOut">
              <a:rPr lang="en-US" smtClean="0"/>
              <a:pPr/>
              <a:t>6/6/2011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D1F64-01D3-43E9-A31C-B76673B92D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BEEA1A-D2A7-4107-AA71-E55848BAE268}" type="datetimeFigureOut">
              <a:rPr lang="en-US" smtClean="0"/>
              <a:pPr/>
              <a:t>6/6/2011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D1F64-01D3-43E9-A31C-B76673B92D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A6BEEA1A-D2A7-4107-AA71-E55848BAE268}" type="datetimeFigureOut">
              <a:rPr lang="en-US" smtClean="0"/>
              <a:pPr/>
              <a:t>6/6/2011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D1F64-01D3-43E9-A31C-B76673B92D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A6BEEA1A-D2A7-4107-AA71-E55848BAE268}" type="datetimeFigureOut">
              <a:rPr lang="en-US" smtClean="0"/>
              <a:pPr/>
              <a:t>6/6/2011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0F1D1F64-01D3-43E9-A31C-B76673B92DB6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A6BEEA1A-D2A7-4107-AA71-E55848BAE268}" type="datetimeFigureOut">
              <a:rPr lang="en-US" smtClean="0"/>
              <a:pPr/>
              <a:t>6/6/2011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0F1D1F64-01D3-43E9-A31C-B76673B92D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A6BEEA1A-D2A7-4107-AA71-E55848BAE268}" type="datetimeFigureOut">
              <a:rPr lang="en-US" smtClean="0"/>
              <a:pPr/>
              <a:t>6/6/2011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0F1D1F64-01D3-43E9-A31C-B76673B92D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BEEA1A-D2A7-4107-AA71-E55848BAE268}" type="datetimeFigureOut">
              <a:rPr lang="en-US" smtClean="0"/>
              <a:pPr/>
              <a:t>6/6/2011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D1F64-01D3-43E9-A31C-B76673B92D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A6BEEA1A-D2A7-4107-AA71-E55848BAE268}" type="datetimeFigureOut">
              <a:rPr lang="en-US" smtClean="0"/>
              <a:pPr/>
              <a:t>6/6/2011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0F1D1F64-01D3-43E9-A31C-B76673B92D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A6BEEA1A-D2A7-4107-AA71-E55848BAE268}" type="datetimeFigureOut">
              <a:rPr lang="en-US" smtClean="0"/>
              <a:pPr/>
              <a:t>6/6/2011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0F1D1F64-01D3-43E9-A31C-B76673B92D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A6BEEA1A-D2A7-4107-AA71-E55848BAE268}" type="datetimeFigureOut">
              <a:rPr lang="en-US" smtClean="0"/>
              <a:pPr/>
              <a:t>6/6/2011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0F1D1F64-01D3-43E9-A31C-B76673B92D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A6BEEA1A-D2A7-4107-AA71-E55848BAE268}" type="datetimeFigureOut">
              <a:rPr lang="en-US" smtClean="0"/>
              <a:pPr/>
              <a:t>6/6/2011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0F1D1F64-01D3-43E9-A31C-B76673B92DB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oleObject" Target="../embeddings/oleObject6.bin"/><Relationship Id="rId4" Type="http://schemas.openxmlformats.org/officeDocument/2006/relationships/oleObject" Target="../embeddings/oleObject5.bin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oleObject" Target="../embeddings/oleObject9.bin"/><Relationship Id="rId4" Type="http://schemas.openxmlformats.org/officeDocument/2006/relationships/oleObject" Target="../embeddings/oleObject8.bin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oleObject" Target="../embeddings/oleObject10.bin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5" Type="http://schemas.openxmlformats.org/officeDocument/2006/relationships/oleObject" Target="../embeddings/oleObject13.bin"/><Relationship Id="rId4" Type="http://schemas.openxmlformats.org/officeDocument/2006/relationships/oleObject" Target="../embeddings/oleObject12.bin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5" Type="http://schemas.openxmlformats.org/officeDocument/2006/relationships/oleObject" Target="../embeddings/oleObject16.bin"/><Relationship Id="rId4" Type="http://schemas.openxmlformats.org/officeDocument/2006/relationships/oleObject" Target="../embeddings/oleObject15.bin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Video Game Study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Jimmy L</a:t>
            </a:r>
          </a:p>
          <a:p>
            <a:r>
              <a:rPr lang="en-US" dirty="0" smtClean="0"/>
              <a:t>Brandon D</a:t>
            </a:r>
          </a:p>
          <a:p>
            <a:r>
              <a:rPr lang="en-US" dirty="0" smtClean="0"/>
              <a:t>Colleen M </a:t>
            </a:r>
            <a:endParaRPr lang="en-US" dirty="0"/>
          </a:p>
        </p:txBody>
      </p:sp>
      <p:pic>
        <p:nvPicPr>
          <p:cNvPr id="44034" name="Picture 2" descr="http://gamespics.com/wp-content/uploads/2011/05/videogames1-pan3j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2971800"/>
            <a:ext cx="3810000" cy="2857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Frequent vs. Infrequent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4114800" cy="4572000"/>
          </a:xfrm>
        </p:spPr>
        <p:txBody>
          <a:bodyPr/>
          <a:lstStyle/>
          <a:p>
            <a:r>
              <a:rPr lang="en-US" dirty="0" smtClean="0"/>
              <a:t>Frequent:</a:t>
            </a:r>
          </a:p>
          <a:p>
            <a:pPr lvl="1"/>
            <a:r>
              <a:rPr lang="en-US" dirty="0" smtClean="0"/>
              <a:t>Mean = 17.57</a:t>
            </a:r>
          </a:p>
          <a:p>
            <a:pPr lvl="1"/>
            <a:r>
              <a:rPr lang="en-US" dirty="0" smtClean="0"/>
              <a:t>SD = 7.9</a:t>
            </a:r>
          </a:p>
          <a:p>
            <a:r>
              <a:rPr lang="en-US" dirty="0" smtClean="0"/>
              <a:t>Infrequent:</a:t>
            </a:r>
          </a:p>
          <a:p>
            <a:pPr lvl="1"/>
            <a:r>
              <a:rPr lang="en-US" dirty="0" smtClean="0"/>
              <a:t>Mean = 10.61</a:t>
            </a:r>
          </a:p>
          <a:p>
            <a:pPr lvl="1"/>
            <a:r>
              <a:rPr lang="en-US" dirty="0" smtClean="0"/>
              <a:t>SD = 7.57</a:t>
            </a:r>
            <a:endParaRPr lang="en-US" dirty="0"/>
          </a:p>
        </p:txBody>
      </p:sp>
      <p:pic>
        <p:nvPicPr>
          <p:cNvPr id="5" name="Picture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00600" y="1905000"/>
            <a:ext cx="40386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Frequent Confidence Interval</a:t>
            </a:r>
            <a:endParaRPr lang="en-US" sz="4000" dirty="0"/>
          </a:p>
        </p:txBody>
      </p:sp>
      <p:grpSp>
        <p:nvGrpSpPr>
          <p:cNvPr id="10" name="Group 9"/>
          <p:cNvGrpSpPr/>
          <p:nvPr/>
        </p:nvGrpSpPr>
        <p:grpSpPr>
          <a:xfrm>
            <a:off x="4876800" y="3352800"/>
            <a:ext cx="2819400" cy="1219200"/>
            <a:chOff x="4876800" y="2057400"/>
            <a:chExt cx="2819400" cy="1219200"/>
          </a:xfrm>
        </p:grpSpPr>
        <p:sp>
          <p:nvSpPr>
            <p:cNvPr id="7" name="Rectangle 6"/>
            <p:cNvSpPr/>
            <p:nvPr/>
          </p:nvSpPr>
          <p:spPr>
            <a:xfrm>
              <a:off x="4876800" y="2057400"/>
              <a:ext cx="2819400" cy="12192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aphicFrame>
          <p:nvGraphicFramePr>
            <p:cNvPr id="32770" name="Object 2"/>
            <p:cNvGraphicFramePr>
              <a:graphicFrameLocks noChangeAspect="1"/>
            </p:cNvGraphicFramePr>
            <p:nvPr/>
          </p:nvGraphicFramePr>
          <p:xfrm>
            <a:off x="4953000" y="2133600"/>
            <a:ext cx="2644775" cy="1047750"/>
          </p:xfrm>
          <a:graphic>
            <a:graphicData uri="http://schemas.openxmlformats.org/presentationml/2006/ole">
              <p:oleObj spid="_x0000_s32770" name="Equation" r:id="rId3" imgW="1079280" imgH="419040" progId="Equation.3">
                <p:embed/>
              </p:oleObj>
            </a:graphicData>
          </a:graphic>
        </p:graphicFrame>
      </p:grpSp>
      <p:sp>
        <p:nvSpPr>
          <p:cNvPr id="13" name="TextBox 12"/>
          <p:cNvSpPr txBox="1"/>
          <p:nvPr/>
        </p:nvSpPr>
        <p:spPr>
          <a:xfrm>
            <a:off x="4800600" y="2983468"/>
            <a:ext cx="289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Frequent: 95% confident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28600" y="2312075"/>
            <a:ext cx="21336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 smtClean="0"/>
              <a:t>Frequent:</a:t>
            </a:r>
          </a:p>
          <a:p>
            <a:r>
              <a:rPr lang="en-US" dirty="0" smtClean="0"/>
              <a:t>State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SRS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Population &gt; 10n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n &gt; 30 or normal probability plot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2209800" y="2540675"/>
            <a:ext cx="21336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Check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Data collected Randomly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All people who frequent game stores &gt; 330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33 &gt; 30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533400" y="4648200"/>
            <a:ext cx="3048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Conditions met </a:t>
            </a:r>
            <a:r>
              <a:rPr lang="en-US" dirty="0" smtClean="0">
                <a:sym typeface="Wingdings" pitchFamily="2" charset="2"/>
              </a:rPr>
              <a:t> Students t distribution </a:t>
            </a:r>
          </a:p>
          <a:p>
            <a:r>
              <a:rPr lang="en-US" dirty="0" smtClean="0">
                <a:sym typeface="Wingdings" pitchFamily="2" charset="2"/>
              </a:rPr>
              <a:t>1-sample t-interval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4495800" y="5029200"/>
            <a:ext cx="42672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We are 95% confident that the true value of hours that people play video games that frequently go to games stores is between 13.009 hours and 22.131 hours</a:t>
            </a:r>
            <a:endParaRPr lang="en-US" dirty="0"/>
          </a:p>
        </p:txBody>
      </p:sp>
      <p:grpSp>
        <p:nvGrpSpPr>
          <p:cNvPr id="28" name="Group 27"/>
          <p:cNvGrpSpPr/>
          <p:nvPr/>
        </p:nvGrpSpPr>
        <p:grpSpPr>
          <a:xfrm>
            <a:off x="4876800" y="1600200"/>
            <a:ext cx="1676400" cy="1219200"/>
            <a:chOff x="5105400" y="1676400"/>
            <a:chExt cx="1676400" cy="1219200"/>
          </a:xfrm>
        </p:grpSpPr>
        <p:sp>
          <p:nvSpPr>
            <p:cNvPr id="27" name="Rectangle 26"/>
            <p:cNvSpPr/>
            <p:nvPr/>
          </p:nvSpPr>
          <p:spPr>
            <a:xfrm>
              <a:off x="5105400" y="1676400"/>
              <a:ext cx="1676400" cy="12192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aphicFrame>
          <p:nvGraphicFramePr>
            <p:cNvPr id="32773" name="Object 5"/>
            <p:cNvGraphicFramePr>
              <a:graphicFrameLocks noChangeAspect="1"/>
            </p:cNvGraphicFramePr>
            <p:nvPr/>
          </p:nvGraphicFramePr>
          <p:xfrm>
            <a:off x="5181600" y="1752600"/>
            <a:ext cx="1555750" cy="1066800"/>
          </p:xfrm>
          <a:graphic>
            <a:graphicData uri="http://schemas.openxmlformats.org/presentationml/2006/ole">
              <p:oleObj spid="_x0000_s32773" name="Equation" r:id="rId4" imgW="622080" imgH="419040" progId="Equation.3">
                <p:embed/>
              </p:oleObj>
            </a:graphicData>
          </a:graphic>
        </p:graphicFrame>
      </p:grpSp>
      <p:grpSp>
        <p:nvGrpSpPr>
          <p:cNvPr id="14" name="Group 13"/>
          <p:cNvGrpSpPr/>
          <p:nvPr/>
        </p:nvGrpSpPr>
        <p:grpSpPr>
          <a:xfrm>
            <a:off x="7239000" y="4495800"/>
            <a:ext cx="1295400" cy="457200"/>
            <a:chOff x="228600" y="4038597"/>
            <a:chExt cx="8686800" cy="1143003"/>
          </a:xfrm>
        </p:grpSpPr>
        <p:sp>
          <p:nvSpPr>
            <p:cNvPr id="15" name="Rectangle 14"/>
            <p:cNvSpPr/>
            <p:nvPr/>
          </p:nvSpPr>
          <p:spPr>
            <a:xfrm>
              <a:off x="228600" y="4038600"/>
              <a:ext cx="8686800" cy="1143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aphicFrame>
          <p:nvGraphicFramePr>
            <p:cNvPr id="16" name="Object 2"/>
            <p:cNvGraphicFramePr>
              <a:graphicFrameLocks noChangeAspect="1"/>
            </p:cNvGraphicFramePr>
            <p:nvPr/>
          </p:nvGraphicFramePr>
          <p:xfrm>
            <a:off x="1516720" y="4038597"/>
            <a:ext cx="6110568" cy="1139035"/>
          </p:xfrm>
          <a:graphic>
            <a:graphicData uri="http://schemas.openxmlformats.org/presentationml/2006/ole">
              <p:oleObj spid="_x0000_s32774" name="Equation" r:id="rId5" imgW="482400" imgH="203040" progId="Equation.3">
                <p:embed/>
              </p:oleObj>
            </a:graphicData>
          </a:graphic>
        </p:graphicFrame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Infrequent Confidence Interval</a:t>
            </a:r>
            <a:endParaRPr lang="en-US" sz="3600" dirty="0"/>
          </a:p>
        </p:txBody>
      </p:sp>
      <p:grpSp>
        <p:nvGrpSpPr>
          <p:cNvPr id="4" name="Group 8"/>
          <p:cNvGrpSpPr/>
          <p:nvPr/>
        </p:nvGrpSpPr>
        <p:grpSpPr>
          <a:xfrm>
            <a:off x="4876800" y="3200400"/>
            <a:ext cx="2819400" cy="1219200"/>
            <a:chOff x="4953000" y="3733800"/>
            <a:chExt cx="2819400" cy="1219200"/>
          </a:xfrm>
        </p:grpSpPr>
        <p:sp>
          <p:nvSpPr>
            <p:cNvPr id="8" name="Rectangle 7"/>
            <p:cNvSpPr/>
            <p:nvPr/>
          </p:nvSpPr>
          <p:spPr>
            <a:xfrm>
              <a:off x="4953000" y="3733800"/>
              <a:ext cx="2819400" cy="12192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aphicFrame>
          <p:nvGraphicFramePr>
            <p:cNvPr id="32771" name="Object 3"/>
            <p:cNvGraphicFramePr>
              <a:graphicFrameLocks noChangeAspect="1"/>
            </p:cNvGraphicFramePr>
            <p:nvPr/>
          </p:nvGraphicFramePr>
          <p:xfrm>
            <a:off x="5029200" y="3810000"/>
            <a:ext cx="2698750" cy="1066800"/>
          </p:xfrm>
          <a:graphic>
            <a:graphicData uri="http://schemas.openxmlformats.org/presentationml/2006/ole">
              <p:oleObj spid="_x0000_s33795" name="Equation" r:id="rId3" imgW="1079280" imgH="419040" progId="Equation.3">
                <p:embed/>
              </p:oleObj>
            </a:graphicData>
          </a:graphic>
        </p:graphicFrame>
      </p:grpSp>
      <p:sp>
        <p:nvSpPr>
          <p:cNvPr id="14" name="TextBox 13"/>
          <p:cNvSpPr txBox="1"/>
          <p:nvPr/>
        </p:nvSpPr>
        <p:spPr>
          <a:xfrm>
            <a:off x="4876800" y="2895600"/>
            <a:ext cx="3276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Infrequent: 95% Confident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228600" y="1447800"/>
            <a:ext cx="21336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 smtClean="0"/>
              <a:t>Infrequent:</a:t>
            </a:r>
          </a:p>
          <a:p>
            <a:r>
              <a:rPr lang="en-US" dirty="0" smtClean="0"/>
              <a:t>State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SRS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Population &gt; 10n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n &gt; 30 or normal probability plot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2209800" y="1752600"/>
            <a:ext cx="21336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Check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Data collected Randomly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All people who frequent game stores &gt; 140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14 &gt; 30 NOT!!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685800" y="4791670"/>
            <a:ext cx="3048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Conditions met </a:t>
            </a:r>
            <a:r>
              <a:rPr lang="en-US" dirty="0" smtClean="0">
                <a:sym typeface="Wingdings" pitchFamily="2" charset="2"/>
              </a:rPr>
              <a:t> Students t distribution </a:t>
            </a:r>
          </a:p>
          <a:p>
            <a:r>
              <a:rPr lang="en-US" dirty="0" smtClean="0">
                <a:sym typeface="Wingdings" pitchFamily="2" charset="2"/>
              </a:rPr>
              <a:t>1-sample t-interval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381000" y="3953470"/>
            <a:ext cx="3810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There is an insufficient sample size but we will continue anyway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4495800" y="5029200"/>
            <a:ext cx="42672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We are 95% confident that the true value of hours that people play video games that frequently go to games stores is between 7.9258 hours and 13.294 hours</a:t>
            </a:r>
            <a:endParaRPr lang="en-US" dirty="0"/>
          </a:p>
        </p:txBody>
      </p:sp>
      <p:grpSp>
        <p:nvGrpSpPr>
          <p:cNvPr id="26" name="Group 25"/>
          <p:cNvGrpSpPr/>
          <p:nvPr/>
        </p:nvGrpSpPr>
        <p:grpSpPr>
          <a:xfrm>
            <a:off x="4876800" y="1600200"/>
            <a:ext cx="1676400" cy="1219200"/>
            <a:chOff x="5105400" y="1676400"/>
            <a:chExt cx="1676400" cy="1219200"/>
          </a:xfrm>
        </p:grpSpPr>
        <p:sp>
          <p:nvSpPr>
            <p:cNvPr id="27" name="Rectangle 26"/>
            <p:cNvSpPr/>
            <p:nvPr/>
          </p:nvSpPr>
          <p:spPr>
            <a:xfrm>
              <a:off x="5105400" y="1676400"/>
              <a:ext cx="1676400" cy="12192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aphicFrame>
          <p:nvGraphicFramePr>
            <p:cNvPr id="28" name="Object 5"/>
            <p:cNvGraphicFramePr>
              <a:graphicFrameLocks noChangeAspect="1"/>
            </p:cNvGraphicFramePr>
            <p:nvPr/>
          </p:nvGraphicFramePr>
          <p:xfrm>
            <a:off x="5181600" y="1752600"/>
            <a:ext cx="1555750" cy="1066800"/>
          </p:xfrm>
          <a:graphic>
            <a:graphicData uri="http://schemas.openxmlformats.org/presentationml/2006/ole">
              <p:oleObj spid="_x0000_s33796" name="Equation" r:id="rId4" imgW="622080" imgH="419040" progId="Equation.3">
                <p:embed/>
              </p:oleObj>
            </a:graphicData>
          </a:graphic>
        </p:graphicFrame>
      </p:grpSp>
      <p:grpSp>
        <p:nvGrpSpPr>
          <p:cNvPr id="15" name="Group 14"/>
          <p:cNvGrpSpPr/>
          <p:nvPr/>
        </p:nvGrpSpPr>
        <p:grpSpPr>
          <a:xfrm>
            <a:off x="7239000" y="4495800"/>
            <a:ext cx="1295400" cy="457200"/>
            <a:chOff x="228600" y="4038597"/>
            <a:chExt cx="8686800" cy="1143003"/>
          </a:xfrm>
        </p:grpSpPr>
        <p:sp>
          <p:nvSpPr>
            <p:cNvPr id="16" name="Rectangle 15"/>
            <p:cNvSpPr/>
            <p:nvPr/>
          </p:nvSpPr>
          <p:spPr>
            <a:xfrm>
              <a:off x="228600" y="4038600"/>
              <a:ext cx="8686800" cy="1143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aphicFrame>
          <p:nvGraphicFramePr>
            <p:cNvPr id="17" name="Object 2"/>
            <p:cNvGraphicFramePr>
              <a:graphicFrameLocks noChangeAspect="1"/>
            </p:cNvGraphicFramePr>
            <p:nvPr/>
          </p:nvGraphicFramePr>
          <p:xfrm>
            <a:off x="1357032" y="4038597"/>
            <a:ext cx="6429935" cy="1139035"/>
          </p:xfrm>
          <a:graphic>
            <a:graphicData uri="http://schemas.openxmlformats.org/presentationml/2006/ole">
              <p:oleObj spid="_x0000_s33797" name="Equation" r:id="rId5" imgW="507960" imgH="203040" progId="Equation.3">
                <p:embed/>
              </p:oleObj>
            </a:graphicData>
          </a:graphic>
        </p:graphicFrame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8229600" cy="1399032"/>
          </a:xfrm>
        </p:spPr>
        <p:txBody>
          <a:bodyPr/>
          <a:lstStyle/>
          <a:p>
            <a:r>
              <a:rPr lang="en-US" dirty="0" smtClean="0"/>
              <a:t>Frequent vs. Infrequent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981200" y="1752600"/>
            <a:ext cx="21336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State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Independent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SRS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Pop1 &gt; 10n1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Pop2 &gt; 10n2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Both Populations are normal or &gt; 30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114800" y="1676400"/>
            <a:ext cx="32004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Check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Data sampled are independent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SRS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All who go to game stores frequently &gt; 330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All who go to game stores infrequently &gt; 140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33 &gt; 30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14 &gt; 30 NO!!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667000" y="5553670"/>
            <a:ext cx="3048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Conditions met </a:t>
            </a:r>
            <a:r>
              <a:rPr lang="en-US" dirty="0" smtClean="0">
                <a:sym typeface="Wingdings" pitchFamily="2" charset="2"/>
              </a:rPr>
              <a:t> Students t distribution </a:t>
            </a:r>
          </a:p>
          <a:p>
            <a:r>
              <a:rPr lang="en-US" dirty="0" smtClean="0">
                <a:sym typeface="Wingdings" pitchFamily="2" charset="2"/>
              </a:rPr>
              <a:t>2-sample t-interval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362200" y="4715470"/>
            <a:ext cx="3810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There is an insufficient sample size but we will continue anyway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8229600" cy="1399032"/>
          </a:xfrm>
        </p:spPr>
        <p:txBody>
          <a:bodyPr/>
          <a:lstStyle/>
          <a:p>
            <a:r>
              <a:rPr lang="en-US" dirty="0" smtClean="0"/>
              <a:t>Frequent vs. Infrequent</a:t>
            </a:r>
            <a:endParaRPr lang="en-US" dirty="0"/>
          </a:p>
        </p:txBody>
      </p:sp>
      <p:grpSp>
        <p:nvGrpSpPr>
          <p:cNvPr id="3" name="Group 10"/>
          <p:cNvGrpSpPr/>
          <p:nvPr/>
        </p:nvGrpSpPr>
        <p:grpSpPr>
          <a:xfrm>
            <a:off x="152400" y="3276600"/>
            <a:ext cx="8694738" cy="1143000"/>
            <a:chOff x="228600" y="4038600"/>
            <a:chExt cx="8694738" cy="1143000"/>
          </a:xfrm>
        </p:grpSpPr>
        <p:sp>
          <p:nvSpPr>
            <p:cNvPr id="9" name="Rectangle 8"/>
            <p:cNvSpPr/>
            <p:nvPr/>
          </p:nvSpPr>
          <p:spPr>
            <a:xfrm>
              <a:off x="228600" y="4038600"/>
              <a:ext cx="8686800" cy="1143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aphicFrame>
          <p:nvGraphicFramePr>
            <p:cNvPr id="34818" name="Object 2"/>
            <p:cNvGraphicFramePr>
              <a:graphicFrameLocks noChangeAspect="1"/>
            </p:cNvGraphicFramePr>
            <p:nvPr/>
          </p:nvGraphicFramePr>
          <p:xfrm>
            <a:off x="304800" y="4038600"/>
            <a:ext cx="8618538" cy="1143000"/>
          </p:xfrm>
          <a:graphic>
            <a:graphicData uri="http://schemas.openxmlformats.org/presentationml/2006/ole">
              <p:oleObj spid="_x0000_s35842" name="Equation" r:id="rId3" imgW="2514600" imgH="457200" progId="Equation.3">
                <p:embed/>
              </p:oleObj>
            </a:graphicData>
          </a:graphic>
        </p:graphicFrame>
      </p:grpSp>
      <p:grpSp>
        <p:nvGrpSpPr>
          <p:cNvPr id="4" name="Group 9"/>
          <p:cNvGrpSpPr/>
          <p:nvPr/>
        </p:nvGrpSpPr>
        <p:grpSpPr>
          <a:xfrm>
            <a:off x="1752600" y="1524000"/>
            <a:ext cx="4800600" cy="1238250"/>
            <a:chOff x="609600" y="2819400"/>
            <a:chExt cx="4800600" cy="1238250"/>
          </a:xfrm>
        </p:grpSpPr>
        <p:sp>
          <p:nvSpPr>
            <p:cNvPr id="8" name="Rectangle 7"/>
            <p:cNvSpPr/>
            <p:nvPr/>
          </p:nvSpPr>
          <p:spPr>
            <a:xfrm>
              <a:off x="609600" y="2819400"/>
              <a:ext cx="4800600" cy="12192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aphicFrame>
          <p:nvGraphicFramePr>
            <p:cNvPr id="34819" name="Object 3"/>
            <p:cNvGraphicFramePr>
              <a:graphicFrameLocks noChangeAspect="1"/>
            </p:cNvGraphicFramePr>
            <p:nvPr/>
          </p:nvGraphicFramePr>
          <p:xfrm>
            <a:off x="685800" y="2819400"/>
            <a:ext cx="4656138" cy="1238250"/>
          </p:xfrm>
          <a:graphic>
            <a:graphicData uri="http://schemas.openxmlformats.org/presentationml/2006/ole">
              <p:oleObj spid="_x0000_s35843" name="Equation" r:id="rId4" imgW="1358640" imgH="495000" progId="Equation.3">
                <p:embed/>
              </p:oleObj>
            </a:graphicData>
          </a:graphic>
        </p:graphicFrame>
      </p:grpSp>
      <p:sp>
        <p:nvSpPr>
          <p:cNvPr id="12" name="TextBox 11"/>
          <p:cNvSpPr txBox="1"/>
          <p:nvPr/>
        </p:nvSpPr>
        <p:spPr>
          <a:xfrm>
            <a:off x="381000" y="2895600"/>
            <a:ext cx="289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95% confident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600200" y="4953000"/>
            <a:ext cx="5638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We are 95% confident that the difference in hours between people who frequent game stores and those who done is between -4.974 hours and 18.905 hours</a:t>
            </a:r>
            <a:endParaRPr lang="en-US" dirty="0"/>
          </a:p>
        </p:txBody>
      </p:sp>
      <p:grpSp>
        <p:nvGrpSpPr>
          <p:cNvPr id="11" name="Group 10"/>
          <p:cNvGrpSpPr/>
          <p:nvPr/>
        </p:nvGrpSpPr>
        <p:grpSpPr>
          <a:xfrm>
            <a:off x="7239000" y="4495800"/>
            <a:ext cx="1295400" cy="457200"/>
            <a:chOff x="228600" y="4038597"/>
            <a:chExt cx="8686800" cy="1143003"/>
          </a:xfrm>
        </p:grpSpPr>
        <p:sp>
          <p:nvSpPr>
            <p:cNvPr id="14" name="Rectangle 13"/>
            <p:cNvSpPr/>
            <p:nvPr/>
          </p:nvSpPr>
          <p:spPr>
            <a:xfrm>
              <a:off x="228600" y="4038600"/>
              <a:ext cx="8686800" cy="1143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aphicFrame>
          <p:nvGraphicFramePr>
            <p:cNvPr id="15" name="Object 2"/>
            <p:cNvGraphicFramePr>
              <a:graphicFrameLocks noChangeAspect="1"/>
            </p:cNvGraphicFramePr>
            <p:nvPr/>
          </p:nvGraphicFramePr>
          <p:xfrm>
            <a:off x="228600" y="4038597"/>
            <a:ext cx="8686800" cy="1138379"/>
          </p:xfrm>
          <a:graphic>
            <a:graphicData uri="http://schemas.openxmlformats.org/presentationml/2006/ole">
              <p:oleObj spid="_x0000_s35844" name="Equation" r:id="rId5" imgW="685800" imgH="203040" progId="Equation.3">
                <p:embed/>
              </p:oleObj>
            </a:graphicData>
          </a:graphic>
        </p:graphicFrame>
      </p:grp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Independence: Frequency vs. Purchase</a:t>
            </a:r>
            <a:endParaRPr lang="en-US" sz="28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 b="34660"/>
          <a:stretch>
            <a:fillRect/>
          </a:stretch>
        </p:blipFill>
        <p:spPr bwMode="auto">
          <a:xfrm>
            <a:off x="6248400" y="2819400"/>
            <a:ext cx="2651125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990600" y="3048000"/>
            <a:ext cx="2909771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State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Data are counts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Population &gt; 10n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Data are independent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All expected counts &gt; 5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962400" y="2971800"/>
            <a:ext cx="23622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Check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Categorical data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All gamers &gt; 470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SRS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3 of 8 cells have expected counts less than 5, but we are going to continue anyways</a:t>
            </a:r>
          </a:p>
        </p:txBody>
      </p:sp>
      <p:graphicFrame>
        <p:nvGraphicFramePr>
          <p:cNvPr id="4101" name="Object 5"/>
          <p:cNvGraphicFramePr>
            <a:graphicFrameLocks noChangeAspect="1"/>
          </p:cNvGraphicFramePr>
          <p:nvPr/>
        </p:nvGraphicFramePr>
        <p:xfrm>
          <a:off x="838200" y="1447800"/>
          <a:ext cx="762000" cy="1143000"/>
        </p:xfrm>
        <a:graphic>
          <a:graphicData uri="http://schemas.openxmlformats.org/presentationml/2006/ole">
            <p:oleObj spid="_x0000_s4101" name="Equation" r:id="rId4" imgW="304560" imgH="457200" progId="Equation.3">
              <p:embed/>
            </p:oleObj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1676400" y="1600200"/>
            <a:ext cx="66143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There is no association between frequency and purchase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1752600" y="2133600"/>
            <a:ext cx="66207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There is an association between frequency and purchase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2667000" y="5553670"/>
            <a:ext cx="2895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Conditions met </a:t>
            </a:r>
            <a:r>
              <a:rPr lang="en-US" dirty="0" smtClean="0">
                <a:sym typeface="Wingdings" pitchFamily="2" charset="2"/>
              </a:rPr>
              <a:t> </a:t>
            </a:r>
          </a:p>
          <a:p>
            <a:r>
              <a:rPr lang="en-US" dirty="0" smtClean="0">
                <a:sym typeface="Wingdings" pitchFamily="2" charset="2"/>
              </a:rPr>
              <a:t>x</a:t>
            </a:r>
            <a:r>
              <a:rPr lang="en-US" baseline="30000" dirty="0" smtClean="0">
                <a:sym typeface="Wingdings" pitchFamily="2" charset="2"/>
              </a:rPr>
              <a:t>2</a:t>
            </a:r>
            <a:r>
              <a:rPr lang="en-US" dirty="0" smtClean="0">
                <a:sym typeface="Wingdings" pitchFamily="2" charset="2"/>
              </a:rPr>
              <a:t> distribution </a:t>
            </a:r>
          </a:p>
          <a:p>
            <a:r>
              <a:rPr lang="en-US" dirty="0" smtClean="0">
                <a:sym typeface="Wingdings" pitchFamily="2" charset="2"/>
              </a:rPr>
              <a:t>X</a:t>
            </a:r>
            <a:r>
              <a:rPr lang="en-US" baseline="30000" dirty="0" smtClean="0">
                <a:sym typeface="Wingdings" pitchFamily="2" charset="2"/>
              </a:rPr>
              <a:t>2 </a:t>
            </a:r>
            <a:r>
              <a:rPr lang="en-US" dirty="0" smtClean="0">
                <a:sym typeface="Wingdings" pitchFamily="2" charset="2"/>
              </a:rPr>
              <a:t>test of independence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066800" y="1752600"/>
            <a:ext cx="6553200" cy="17526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7" name="Object 3"/>
          <p:cNvGraphicFramePr>
            <a:graphicFrameLocks noChangeAspect="1"/>
          </p:cNvGraphicFramePr>
          <p:nvPr>
            <p:ph idx="1"/>
          </p:nvPr>
        </p:nvGraphicFramePr>
        <p:xfrm>
          <a:off x="1143001" y="2438400"/>
          <a:ext cx="6324600" cy="991015"/>
        </p:xfrm>
        <a:graphic>
          <a:graphicData uri="http://schemas.openxmlformats.org/presentationml/2006/ole">
            <p:oleObj spid="_x0000_s5123" name="Equation" r:id="rId3" imgW="3416040" imgH="444240" progId="Equation.3">
              <p:embed/>
            </p:oleObj>
          </a:graphicData>
        </a:graphic>
      </p:graphicFrame>
      <p:grpSp>
        <p:nvGrpSpPr>
          <p:cNvPr id="11" name="Group 10"/>
          <p:cNvGrpSpPr/>
          <p:nvPr/>
        </p:nvGrpSpPr>
        <p:grpSpPr>
          <a:xfrm>
            <a:off x="2133600" y="3657600"/>
            <a:ext cx="4953000" cy="762000"/>
            <a:chOff x="228600" y="3048000"/>
            <a:chExt cx="4953000" cy="762000"/>
          </a:xfrm>
        </p:grpSpPr>
        <p:sp>
          <p:nvSpPr>
            <p:cNvPr id="10" name="Rectangle 9"/>
            <p:cNvSpPr/>
            <p:nvPr/>
          </p:nvSpPr>
          <p:spPr>
            <a:xfrm>
              <a:off x="228600" y="3048000"/>
              <a:ext cx="4953000" cy="762000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aphicFrame>
          <p:nvGraphicFramePr>
            <p:cNvPr id="5124" name="Object 4"/>
            <p:cNvGraphicFramePr>
              <a:graphicFrameLocks noChangeAspect="1"/>
            </p:cNvGraphicFramePr>
            <p:nvPr/>
          </p:nvGraphicFramePr>
          <p:xfrm>
            <a:off x="304800" y="3048000"/>
            <a:ext cx="4730750" cy="571500"/>
          </p:xfrm>
          <a:graphic>
            <a:graphicData uri="http://schemas.openxmlformats.org/presentationml/2006/ole">
              <p:oleObj spid="_x0000_s5124" name="Equation" r:id="rId4" imgW="1892160" imgH="228600" progId="Equation.3">
                <p:embed/>
              </p:oleObj>
            </a:graphicData>
          </a:graphic>
        </p:graphicFrame>
      </p:grpSp>
      <p:graphicFrame>
        <p:nvGraphicFramePr>
          <p:cNvPr id="5125" name="Object 5"/>
          <p:cNvGraphicFramePr>
            <a:graphicFrameLocks noChangeAspect="1"/>
          </p:cNvGraphicFramePr>
          <p:nvPr/>
        </p:nvGraphicFramePr>
        <p:xfrm>
          <a:off x="2362200" y="1828800"/>
          <a:ext cx="3907787" cy="533399"/>
        </p:xfrm>
        <a:graphic>
          <a:graphicData uri="http://schemas.openxmlformats.org/presentationml/2006/ole">
            <p:oleObj spid="_x0000_s5125" name="Equation" r:id="rId5" imgW="3479760" imgH="444240" progId="Equation.3">
              <p:embed/>
            </p:oleObj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304800" y="4495800"/>
            <a:ext cx="8610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We fail to reject our Ho because the P-value of .69 is greater than the alpha of .05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We have sufficient evidence to say that there is no association between the frequency that you visit a store and what is purchased at the store</a:t>
            </a:r>
          </a:p>
        </p:txBody>
      </p:sp>
      <p:sp>
        <p:nvSpPr>
          <p:cNvPr id="14" name="Title 1"/>
          <p:cNvSpPr txBox="1">
            <a:spLocks/>
          </p:cNvSpPr>
          <p:nvPr/>
        </p:nvSpPr>
        <p:spPr>
          <a:xfrm>
            <a:off x="609600" y="4198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pPr marL="484632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smtClean="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chemeClr val="accent1">
                    <a:tint val="83000"/>
                    <a:satMod val="150000"/>
                  </a:schemeClr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Independence: Frequency vs. Purchase</a:t>
            </a:r>
            <a:endParaRPr kumimoji="0" lang="en-US" sz="2800" b="0" i="0" u="none" strike="noStrike" kern="1200" cap="none" spc="0" normalizeH="0" baseline="0" noProof="0" dirty="0">
              <a:ln w="6350">
                <a:solidFill>
                  <a:schemeClr val="accent1">
                    <a:shade val="43000"/>
                  </a:schemeClr>
                </a:solidFill>
              </a:ln>
              <a:solidFill>
                <a:schemeClr val="accent1">
                  <a:tint val="83000"/>
                  <a:satMod val="150000"/>
                </a:schemeClr>
              </a:solidFill>
              <a:effectLst>
                <a:outerShdw blurRad="26000" dist="26000" dir="145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Mean Hours: Sport vs. Shooting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4114800" cy="457200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The two most popular game genres are sports and shooting games</a:t>
            </a:r>
          </a:p>
          <a:p>
            <a:r>
              <a:rPr lang="en-US" sz="2000" dirty="0" smtClean="0"/>
              <a:t>Sports:</a:t>
            </a:r>
          </a:p>
          <a:p>
            <a:pPr lvl="1"/>
            <a:r>
              <a:rPr lang="en-US" sz="1600" dirty="0" smtClean="0"/>
              <a:t>Median = 10</a:t>
            </a:r>
          </a:p>
          <a:p>
            <a:pPr lvl="1"/>
            <a:r>
              <a:rPr lang="en-US" sz="1600" dirty="0" smtClean="0"/>
              <a:t>Small spread</a:t>
            </a:r>
          </a:p>
          <a:p>
            <a:r>
              <a:rPr lang="en-US" sz="2000" dirty="0" smtClean="0"/>
              <a:t>Shooting:</a:t>
            </a:r>
          </a:p>
          <a:p>
            <a:pPr lvl="1"/>
            <a:r>
              <a:rPr lang="en-US" sz="1600" dirty="0" smtClean="0"/>
              <a:t>Median = 16</a:t>
            </a:r>
          </a:p>
          <a:p>
            <a:pPr lvl="1"/>
            <a:r>
              <a:rPr lang="en-US" sz="1600" dirty="0" smtClean="0"/>
              <a:t>Large spread</a:t>
            </a:r>
            <a:endParaRPr lang="en-US" sz="1600" dirty="0"/>
          </a:p>
        </p:txBody>
      </p:sp>
      <p:pic>
        <p:nvPicPr>
          <p:cNvPr id="4" name="Picture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76800" y="1676400"/>
            <a:ext cx="40386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0418" name="Picture 2" descr="cod4 wallpaper, cod4, call of duty 4 fond decran, call of duty 4 wallpape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5029200"/>
            <a:ext cx="2159001" cy="1619251"/>
          </a:xfrm>
          <a:prstGeom prst="rect">
            <a:avLst/>
          </a:prstGeom>
          <a:noFill/>
        </p:spPr>
      </p:pic>
      <p:pic>
        <p:nvPicPr>
          <p:cNvPr id="60420" name="Picture 4" descr="http://img.yoddl.com/images/1252934894210038523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48000" y="5029200"/>
            <a:ext cx="1600200" cy="16119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914400" y="1524000"/>
            <a:ext cx="2362200" cy="13716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Sports vs. Shooting cont.</a:t>
            </a:r>
            <a:endParaRPr lang="en-US" dirty="0"/>
          </a:p>
        </p:txBody>
      </p:sp>
      <p:grpSp>
        <p:nvGrpSpPr>
          <p:cNvPr id="14" name="Group 13"/>
          <p:cNvGrpSpPr/>
          <p:nvPr/>
        </p:nvGrpSpPr>
        <p:grpSpPr>
          <a:xfrm>
            <a:off x="381000" y="3048000"/>
            <a:ext cx="2895600" cy="1295400"/>
            <a:chOff x="3581400" y="1600200"/>
            <a:chExt cx="2895600" cy="1295400"/>
          </a:xfrm>
        </p:grpSpPr>
        <p:sp>
          <p:nvSpPr>
            <p:cNvPr id="5" name="Rectangle 4"/>
            <p:cNvSpPr/>
            <p:nvPr/>
          </p:nvSpPr>
          <p:spPr>
            <a:xfrm>
              <a:off x="3581400" y="1600200"/>
              <a:ext cx="2895600" cy="1295400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aphicFrame>
          <p:nvGraphicFramePr>
            <p:cNvPr id="6146" name="Object 2"/>
            <p:cNvGraphicFramePr>
              <a:graphicFrameLocks noChangeAspect="1"/>
            </p:cNvGraphicFramePr>
            <p:nvPr>
              <p:ph idx="1"/>
            </p:nvPr>
          </p:nvGraphicFramePr>
          <p:xfrm>
            <a:off x="3581400" y="1676400"/>
            <a:ext cx="2819400" cy="1190424"/>
          </p:xfrm>
          <a:graphic>
            <a:graphicData uri="http://schemas.openxmlformats.org/presentationml/2006/ole">
              <p:oleObj spid="_x0000_s6146" name="Equation" r:id="rId3" imgW="1625400" imgH="647640" progId="Equation.3">
                <p:embed/>
              </p:oleObj>
            </a:graphicData>
          </a:graphic>
        </p:graphicFrame>
      </p:grpSp>
      <p:graphicFrame>
        <p:nvGraphicFramePr>
          <p:cNvPr id="6147" name="Object 3"/>
          <p:cNvGraphicFramePr>
            <a:graphicFrameLocks noChangeAspect="1"/>
          </p:cNvGraphicFramePr>
          <p:nvPr/>
        </p:nvGraphicFramePr>
        <p:xfrm>
          <a:off x="990600" y="1600200"/>
          <a:ext cx="2190750" cy="1206500"/>
        </p:xfrm>
        <a:graphic>
          <a:graphicData uri="http://schemas.openxmlformats.org/presentationml/2006/ole">
            <p:oleObj spid="_x0000_s6147" name="Equation" r:id="rId4" imgW="876240" imgH="482400" progId="Equation.3">
              <p:embed/>
            </p:oleObj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3429000" y="1453277"/>
            <a:ext cx="21336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State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Independent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SRS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Pop1 &gt; 10n1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Pop2 &gt; 10n2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Both Populations are normal or &gt; 30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562600" y="1377077"/>
            <a:ext cx="32004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Check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Data sampled are independent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SRS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All who favor shooting &gt; 130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All who favor sports &gt; 90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Populations assumed normal</a:t>
            </a:r>
            <a:endParaRPr lang="en-US" dirty="0"/>
          </a:p>
        </p:txBody>
      </p:sp>
      <p:grpSp>
        <p:nvGrpSpPr>
          <p:cNvPr id="11" name="Group 10"/>
          <p:cNvGrpSpPr/>
          <p:nvPr/>
        </p:nvGrpSpPr>
        <p:grpSpPr>
          <a:xfrm>
            <a:off x="228600" y="4495800"/>
            <a:ext cx="5791200" cy="762000"/>
            <a:chOff x="-228600" y="3048000"/>
            <a:chExt cx="5791200" cy="762000"/>
          </a:xfrm>
        </p:grpSpPr>
        <p:sp>
          <p:nvSpPr>
            <p:cNvPr id="12" name="Rectangle 11"/>
            <p:cNvSpPr/>
            <p:nvPr/>
          </p:nvSpPr>
          <p:spPr>
            <a:xfrm>
              <a:off x="-228600" y="3048000"/>
              <a:ext cx="5791200" cy="762000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aphicFrame>
          <p:nvGraphicFramePr>
            <p:cNvPr id="13" name="Object 4"/>
            <p:cNvGraphicFramePr>
              <a:graphicFrameLocks noChangeAspect="1"/>
            </p:cNvGraphicFramePr>
            <p:nvPr/>
          </p:nvGraphicFramePr>
          <p:xfrm>
            <a:off x="-155575" y="3225800"/>
            <a:ext cx="5651500" cy="508000"/>
          </p:xfrm>
          <a:graphic>
            <a:graphicData uri="http://schemas.openxmlformats.org/presentationml/2006/ole">
              <p:oleObj spid="_x0000_s6148" name="Equation" r:id="rId5" imgW="2260440" imgH="203040" progId="Equation.3">
                <p:embed/>
              </p:oleObj>
            </a:graphicData>
          </a:graphic>
        </p:graphicFrame>
      </p:grpSp>
      <p:sp>
        <p:nvSpPr>
          <p:cNvPr id="15" name="TextBox 14"/>
          <p:cNvSpPr txBox="1"/>
          <p:nvPr/>
        </p:nvSpPr>
        <p:spPr>
          <a:xfrm>
            <a:off x="381000" y="5410200"/>
            <a:ext cx="86106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We fail to reject our Ho because the P-value of 0.2117 is greater than the alpha of .05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We have sufficient evidence than there is no significant difference in the number of hours that people who favor shooting games opposed to sport games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172200" y="4029670"/>
            <a:ext cx="3048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Conditions met </a:t>
            </a:r>
            <a:r>
              <a:rPr lang="en-US" dirty="0" smtClean="0">
                <a:sym typeface="Wingdings" pitchFamily="2" charset="2"/>
              </a:rPr>
              <a:t> Students t distribution </a:t>
            </a:r>
          </a:p>
          <a:p>
            <a:r>
              <a:rPr lang="en-US" dirty="0" smtClean="0">
                <a:sym typeface="Wingdings" pitchFamily="2" charset="2"/>
              </a:rPr>
              <a:t>2-sample t-test</a:t>
            </a:r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Observations show that the more games one owns the more games are owned, the more hours are played</a:t>
            </a:r>
          </a:p>
          <a:p>
            <a:r>
              <a:rPr lang="en-US" dirty="0" smtClean="0"/>
              <a:t>No association between age and hours played</a:t>
            </a:r>
          </a:p>
          <a:p>
            <a:r>
              <a:rPr lang="en-US" dirty="0" smtClean="0"/>
              <a:t>People most commonly buy a game when at the game store</a:t>
            </a:r>
          </a:p>
          <a:p>
            <a:r>
              <a:rPr lang="en-US" dirty="0" smtClean="0"/>
              <a:t>People who frequently go to game stores play between 13.009 hours and 22.131 hours</a:t>
            </a:r>
          </a:p>
          <a:p>
            <a:r>
              <a:rPr lang="en-US" dirty="0" smtClean="0"/>
              <a:t>People who infrequently go to game stores play between 7.9258 hours and 13.294 hours</a:t>
            </a:r>
          </a:p>
          <a:p>
            <a:r>
              <a:rPr lang="en-US" dirty="0" smtClean="0"/>
              <a:t>The average difference between people to frequently and infrequently go to game stores is between -4.974 hours and 18.905 hours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History of Video Games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The first video game device was called the Cathode Ray Tube Amusement Device, which was created in 1947</a:t>
            </a:r>
          </a:p>
          <a:p>
            <a:r>
              <a:rPr lang="en-US" sz="2000" dirty="0" smtClean="0"/>
              <a:t>The first game console that was available was developed in 1972, called the Magnavox Odyssey</a:t>
            </a:r>
          </a:p>
          <a:p>
            <a:r>
              <a:rPr lang="en-US" sz="2000" dirty="0" smtClean="0"/>
              <a:t>The first console to use CDs to play games was the Sony </a:t>
            </a:r>
            <a:r>
              <a:rPr lang="en-US" sz="2000" dirty="0" err="1" smtClean="0"/>
              <a:t>Playstation</a:t>
            </a:r>
            <a:r>
              <a:rPr lang="en-US" sz="2000" dirty="0" smtClean="0"/>
              <a:t>, which was released in 1994</a:t>
            </a:r>
          </a:p>
          <a:p>
            <a:r>
              <a:rPr lang="en-US" sz="2000" dirty="0" smtClean="0"/>
              <a:t>The </a:t>
            </a:r>
            <a:r>
              <a:rPr lang="en-US" sz="2000" dirty="0" err="1" smtClean="0"/>
              <a:t>Playstation</a:t>
            </a:r>
            <a:r>
              <a:rPr lang="en-US" sz="2000" dirty="0" smtClean="0"/>
              <a:t> 2 is the most popular video game console, selling over 140 million worldwide</a:t>
            </a:r>
          </a:p>
          <a:p>
            <a:r>
              <a:rPr lang="en-US" sz="2000" dirty="0" err="1" smtClean="0"/>
              <a:t>Pokemon</a:t>
            </a:r>
            <a:r>
              <a:rPr lang="en-US" sz="2000" dirty="0" smtClean="0"/>
              <a:t> Red and Blue editions are the highest selling games to date, selling over 20 million copies worldwide (These are non-bundled games)</a:t>
            </a:r>
          </a:p>
          <a:p>
            <a:r>
              <a:rPr lang="en-US" sz="2000" dirty="0" smtClean="0"/>
              <a:t>Video game consoles have now evolved to have 3D capabilities, motion-tracking software, and realistic graphics</a:t>
            </a:r>
          </a:p>
          <a:p>
            <a:endParaRPr lang="en-US" sz="20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There is no association between the frequency that you visit a store and what is purchased at the store</a:t>
            </a:r>
          </a:p>
          <a:p>
            <a:r>
              <a:rPr lang="en-US" dirty="0" smtClean="0"/>
              <a:t>Than there is no significant difference in the number of hours that people who favor shooting games opposed to sport games</a:t>
            </a:r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Bias/Error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Difference in collection</a:t>
            </a:r>
          </a:p>
          <a:p>
            <a:r>
              <a:rPr lang="en-US" dirty="0" smtClean="0"/>
              <a:t>Events or deals</a:t>
            </a:r>
          </a:p>
          <a:p>
            <a:r>
              <a:rPr lang="en-US" dirty="0" smtClean="0"/>
              <a:t>Times of the day</a:t>
            </a:r>
          </a:p>
          <a:p>
            <a:r>
              <a:rPr lang="en-US" dirty="0" smtClean="0"/>
              <a:t>Holidays (memorial day)</a:t>
            </a:r>
          </a:p>
          <a:p>
            <a:r>
              <a:rPr lang="en-US" dirty="0" smtClean="0"/>
              <a:t>People can lie</a:t>
            </a:r>
          </a:p>
          <a:p>
            <a:r>
              <a:rPr lang="en-US" dirty="0" smtClean="0"/>
              <a:t>People blew us off</a:t>
            </a:r>
          </a:p>
          <a:p>
            <a:r>
              <a:rPr lang="en-US" dirty="0" smtClean="0"/>
              <a:t>Our enthusiasm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Opinions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Very difficult to collect data in the short time due to low amount of people walking in</a:t>
            </a:r>
          </a:p>
          <a:p>
            <a:r>
              <a:rPr lang="en-US" dirty="0" smtClean="0"/>
              <a:t>Our data seems to follow what we expected to see</a:t>
            </a:r>
          </a:p>
          <a:p>
            <a:pPr lvl="1"/>
            <a:r>
              <a:rPr lang="en-US" dirty="0" smtClean="0"/>
              <a:t>Age and hours graph doesn’t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4600"/>
            <a:ext cx="8458200" cy="1399032"/>
          </a:xfrm>
        </p:spPr>
        <p:txBody>
          <a:bodyPr>
            <a:noAutofit/>
          </a:bodyPr>
          <a:lstStyle/>
          <a:p>
            <a:r>
              <a:rPr lang="en-US" sz="12000" dirty="0" smtClean="0"/>
              <a:t>Please ask</a:t>
            </a:r>
            <a:br>
              <a:rPr lang="en-US" sz="12000" dirty="0" smtClean="0"/>
            </a:br>
            <a:r>
              <a:rPr lang="en-US" sz="12000" dirty="0" smtClean="0"/>
              <a:t> us questions!!</a:t>
            </a:r>
            <a:endParaRPr lang="en-US" sz="12000" dirty="0"/>
          </a:p>
        </p:txBody>
      </p:sp>
      <p:pic>
        <p:nvPicPr>
          <p:cNvPr id="63490" name="Picture 2" descr="http://www.regainromance.com/blog/wp-content/uploads/2011/01/get-ex-back-begging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86400" y="2133600"/>
            <a:ext cx="2286000" cy="242332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Our Topic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What we really wanted to find out with this collection was the habits of gamers, like:</a:t>
            </a:r>
          </a:p>
          <a:p>
            <a:pPr lvl="1"/>
            <a:r>
              <a:rPr lang="en-US" sz="2000" dirty="0" smtClean="0"/>
              <a:t>Does the amount of games owned affect how much the subject plays?</a:t>
            </a:r>
          </a:p>
          <a:p>
            <a:pPr lvl="1"/>
            <a:r>
              <a:rPr lang="en-US" sz="2000" dirty="0" smtClean="0"/>
              <a:t>Is there a relationship between how frequent a person visits a game store and how much they play?</a:t>
            </a:r>
          </a:p>
          <a:p>
            <a:pPr lvl="1"/>
            <a:r>
              <a:rPr lang="en-US" sz="2000" dirty="0" smtClean="0"/>
              <a:t>Does age affect how much a person plays?</a:t>
            </a:r>
          </a:p>
          <a:p>
            <a:pPr lvl="1"/>
            <a:r>
              <a:rPr lang="en-US" sz="2000" dirty="0" smtClean="0"/>
              <a:t>Are purchases at video game stores independent of how frequent the store is visited?</a:t>
            </a:r>
          </a:p>
          <a:p>
            <a:pPr lvl="1"/>
            <a:r>
              <a:rPr lang="en-US" sz="2000" dirty="0" smtClean="0"/>
              <a:t>Do people who favor a certain genre of game play more?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Procedure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 smtClean="0"/>
              <a:t>To collect the necessary data to analyze, we had to stake out various game stores and interviewed every other person who walked out the door</a:t>
            </a:r>
          </a:p>
          <a:p>
            <a:endParaRPr lang="en-US" dirty="0"/>
          </a:p>
        </p:txBody>
      </p:sp>
      <p:pic>
        <p:nvPicPr>
          <p:cNvPr id="39938" name="Picture 2" descr="http://vividgamer.com/wp-content/uploads/2011/04/gamestop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4038600"/>
            <a:ext cx="4267200" cy="1255329"/>
          </a:xfrm>
          <a:prstGeom prst="rect">
            <a:avLst/>
          </a:prstGeom>
          <a:noFill/>
        </p:spPr>
      </p:pic>
      <p:sp>
        <p:nvSpPr>
          <p:cNvPr id="39940" name="AutoShape 4" descr="data:image/jpg;base64,/9j/4AAQSkZJRgABAQAAAQABAAD/2wBDAAkGBwgHBgkIBwgKCgkLDRYPDQwMDRsUFRAWIB0iIiAdHx8kKDQsJCYxJx8fLT0tMTU3Ojo6Iys/RD84QzQ5Ojf/2wBDAQoKCg0MDRoPDxo3JR8lNzc3Nzc3Nzc3Nzc3Nzc3Nzc3Nzc3Nzc3Nzc3Nzc3Nzc3Nzc3Nzc3Nzc3Nzc3Nzc3Nzf/wAARCABcARkDASIAAhEBAxEB/8QAHAAAAgIDAQEAAAAAAAAAAAAAAAcFBgEDBAgC/8QAVRAAAQMDAgIDCgYOBgcJAAAAAQIDBAAFEQYHEiETMUEXIlFhcYGRodHSFBUWMlWTCCNSVFZicoKSlJWiscEzNUJTssIkRHODhNPwGCU0NmNkZXXx/8QAGQEAAgMBAAAAAAAAAAAAAAAAAAMBAgQF/8QAKREAAgICAQQBBAIDAQAAAAAAAQIAAwQREhMhMVFBBRQiYRVCUnGRof/aAAwDAQACEQMRAD8AeNFFFEIUUUUQmM0tNcbu2zTsxdttkZVzuDauBwJVwttq+5KuZJ8Q9Oan90tQOab0ZPmxlcEpwBhhQ60rXyyPIMnzUv8Abm1QNIaHVrG4RkyLnL5xg51pSThIBPUTgqJ68VKgsdCQzBQSZ8t6/wB0Jv2yFpNKWlcxmA71eUqFffyy3a/Bdv8AUV+/XLJ3J1K65xIkx2QepKI6SB+lk1r7ouqPpBH6sj2VtH0+351/2Y/vqvRnd8st2/wXb/UV+/XNcNwN0LbDcmXDT0ePGaGVuuQlhKeeOZ4/DWk7i6o+kG/1dHsq17rN3qdtvBhx4kqfPlrZMkR2CogBJWSQkchxBI89Juxmp1y13jqb1tP4iT21mobrqfTIut4Qwhbj60tBhspTwJwM8yc8+KrjmvP+mtU7h6cskW0wNGvKYjJISpyA+VKyoqJOD4Sak+6LubjJ0Yvl/wDHv+2s8fHbms5pCSt4tZNSmYbmm2GZjiuFLLjDwU4T1AJJB9tdvdF3N/Axf7Pke2iEd2aM0ke6Lub+Bi/2fI9tHdF3N/Axf7Pke2iEd1GaRjm8eq4y/gkzSaUzl46NCm3kE/mEZPmNbRuNuYRlOjVkHq/7vke2iEd1FI9e524cVJcm6NUGkjKiqFISAPL1Cu+PvzbPixbkq0SkXBJwI6FgoUfDxkZA/NJ59tEI4aM0j291tdXFPTWjR5cYJ71SYz7ox+UMCvrui7m/gYv9nyPbRCO6ike5ulr6Aku3PR5QwOalKiPtgDynIFXXQu6Fm1ZxMLHxfOQniLD7gIUO0oVyzjwYBohL3RUa5frQ0cOXSCk/jSUD+dazqewDrvVu/Wke2p4n1K8l9yWoqH+VWnvpy2/rSPbX0nU1hX829W4/8W37ani3qHJfclqK4WrxbHv6G4xHPyH0n+ddLb7bn9G4hX5KgajRk8gZtorBVijNRJmaKxms0QhRRRRCFFFFEIUUUGiETH2Rk1TrViszHfOPvLeIHhGEJ9aleiuzdMItljsFiYOEMNglI+5QgIH8TUPq0fKLfq1W757UEtBQ7AEAvK/iBRuxNMrVy2grKYrKGvIT3x/xVswV5Xj9TJmtxpP7lh2gt8Rq2zbrNDILjwZbW7gYCRk4J8JV6qYfT2r+9hfpIpbP6Wuty0BYYVtZbUCpUt8OOBHNQJT6lVVLxoe82a3rnXBiOhhspBKXgo5JAAAx4TTmqS+wkvo78RK2PSgATY15j2Q5bXFhDa4ilnqSkpJNUbcrWNwsFxhw7U6whS2S45xoCs5OE9fkNU/amCmVq9l3hBTFaW6TjtwEj1q9VWvUe49sjXB2PEtKJ62iW1POEBJIPUORJFUGOa7+IHLUsbw9PInjKp3TdS9kqL9QmgbmalV1SYx/4cVK90xnH/liF9YPcrG5khh+z2B1MFiLJkoVIWlsDKU4T3ucDPNXqrWFTmFaoDczFm4lls3qWHQOpXdXLej3qJFdehFD7Lob5A5ODg5wQQOYqC1ZuBeoOo50O2vMJjR3OjSFMhRJAGeflzXfs5HTGtN1ubowkuBAP4qE8R/xeql1EQu96gaQvJXOlji8Pfr5+o0uuirrudfiIx7rOig33Ms0rdK+LS0mMqM3woAWpTYJWrHM9eAM9QrQNzNTHqkxjj/26auWrdZ6Y0VcI9pk2hbzq2Q4hMaO2QlJJSBzI596ajd4xEjxLWw1FYbdcWtwlKAFBIAGMjxn1VSm2ixwgr8y1tdyIXLzgj7q3NEF1MqLGdl5HQvAFKQO3Kc8/MRUadztSZP+lRQP9gn21M7WQoTFru99uTCHG4ySApaArgShJWvGfN6KsWiNYWDWb8pq22hxoRm0rcW+w2B3xwByJ58j6KiyzHqcqK9ya677EDF9Sksbn6jQ4FLXEdSDzSWeEK84NXW523SzbbWu7ja2/hJioWlKkghalYKe96ivnji9nJTXEIn36UmI2lDciWpLSEDkApeBj00x933xDsVqtTWAlS8lI+5QnA/xCr30Vs9aqNblKbnVXLHepX5u6F/ddKoyYkVofNR0fHjzn2Cufum6lH+tRfqE12aDTFtVgvGo5cNqUY6ktMIcxgqOM45HGeJPPxV0K3LYIIOmIRB6/tg9ymFE5FUq3qL5voM1mtzjh7oagZfSqUIz7WRxo6LgJHbgg8jUXvnaYtiv1o1Ba2GmXJZUtxotgoU4gpIUU4xzCsEduPLUdZ4wuuoIkdLaUJkykgtp6kpKskDxYz6Kkfsj7gHb7a7ck8o8ZTqh41qwPUis2elaMvAaM1YTu4PI7lVG518R/RxbM2OwItrXL1V9jdXUqT3vxYPJb2vZVForByM26Evo3Y1J/abta/yoDdbEbsXUn/SbNYJCfAuAB/A0vqKnkR8w4j1GS3udbncfGWh7I9/sMtH+BqTiay27llIlWO6WtZ61xZBWlJ/Sz6qUdFWFrjwTKmtD8T0TZoduu6T8i9eyQ7jIivuni86Twq9RrfOuW4OmUl2Ylm4xE9bobCwB4Tw8Kh5xXnJt1ba0rQpSVJOUqScEHxGvQWx2uLhqASrLeXVSH4rIdZkr5rUjISUqPaQSMHrOTmmDIP8AcAxbUD+pIktZt1YL6kt3eI5EJwC60ekR5x1j10wIU2NOjokQ3232VjKVtqBBpPbsWCJablFmQUJabmBXG0nkAtOMkDszxD0VF7f36TZ7/GaQtRiS3UtPNdh4jgKx4QT1+DlWpsRLKurV2/UyrlPXZ07I/aKwnPbWa5s6MKKM0UQhWDWawaIRG7VH453a1LdnefRl4ozzxxOBI/dGKruo5Rn325Sv76S4RnsGSB6gKlbXPG2G6dzauza02u4FRS8Ek4bUriQseEA5SfPV2d0jo3ULzk623hCQ8ouKEaS2pOT18jzHkrZh3JSxLfMyZdL2qOM3Qtz7AxDYZVGnoLbaU8IbSQMDGM8VV/cDW8DUVpZg21EhB6YOOdKgJyADgcie0581THcy0/8ATb/1jfso7mWn/pp/6xv2U5Hw0cONxTLlMvE6kRtsFW/TupLykd80z0bZ8YSVfxKapFoXCRcoyrs267DSsdMls98pOP8Artp1RIenNLabdgTLix8AecKXXJDqe+LmE4OOrsGagu57pSVh2JelhtXVwSWljzHHOrV5lfNy2+8o+LZxUL8SI+NNtyMfEczn+Kf+ZUFrm/Rr/dWXoCHERGGEtNhxOCMEk9RPhFXVO2NgWoJRepClE4ADjZJPoradprSQR8ZTerwo9lWS/GRuWyde5D0XsvHQE+Y2bJs+tXzXZMdRHPtdVgfukeiqjtbD+F6wjL4QURm1vHxcuEetQ9FNe+6Zi3mxsWlx9xmOyUYLWMkJGADmuXSujYGmJD8iLIeeW8gIJdI5DOeWBSFyFFTj5aObHY2J6ET2oM6m34aijvmmZrTOOvvGgCr1pVU9u7M+E6pSwn5sWOlH5yu+PqKal9D7a3Ky61f1HeJ0KQVh5YDHHkOOHmTkDlgq9NSt50JZLvc5NwkXl1LkhfEoJcbwOXUM9nKk4lqVWcnjcqtrE4rIG6OGw7GSHB3r05GOX/qrx/grh2bQLNtvf74oALdWsI8fAjCf3lGvjfydFi6bsVjhPIW2lwrPAoHCW0cKc4/KPoq26UsUF/a+12STNTHD0dDrxQtPFxKV0hBz4z6qUWDWcj7jQhWviPUX+3sEzdYWxs80tOF5XkQCR68VMbwSlO6najH5seKkDyqJJ/l6KuumNJ2XTVxVOYuZeWWy39tcRhIOMnl5K4JrOideOInNXhtEoJ4FBD6UOYHYpCufnx563nLr+4D/AABMQxbOgU+SZWdM6k05G0sLNfYcp5PTl1YbSOFZzyOeIHly9FdHxrtv9BzPQf8AmVL9zLT/ANNv/WN+yjuZaf8Apt/6xv2VJtxiSeTd5AqyANcRO7RTGkLlJcn2O1ux3YRH2x7IwVA9XfHszSE3OvTN/wBbXKfFeD0UqS2wsZwUJSACM+HBPnp63GJbNEaDvxgTumcWwtQUtxPEVKTwJAx4Cc0jdDaEuetVTBbX4zIihBWqQVAHizgDhB8FYLmDOSCSP3NtKlU0R3/UqVFNjuD6j7Lpaf03fcqna50bN0ZMjxLjKivuvtF0fByogDOOfEB4DSo2ViiiiiEKKKtukNvdQ6pUlcKGWYZ65cjKG/N2q8wNEJVWm1OuJQ2lSlqICUpGSSewCvR20OjTo20yrzfCmPNkt9+lZA+DtDnhR8J6z4MAVmwaU03t0hLxakXe+cPeqbYK1g/ipGQgeMnPj7KiNRHWmrXOFVplsQgrLcYDgSPAVFWOI/8AQAp9VJsPc6ERbcEGgNmRGvtS/KW8BbPEmHHBQwD1qHaojsz/AAArs2z067d723OcQRChLC1KI+c4OaUjz8z5B4a+I22+pniOKKwzn+8kJ/lmpu2bYX+K6HW7xHhr+6jlwq9XDmuo9tK1dNG1/wCzmpXa1nNlJjaFZqDsNsvMABNyvfxg2BjC4wSofnA5PnzU1g1xSNHzOuCSPE+FvNtjLi0oHhUcVHydRWWJn4TdoLeOxT6c+jNbLraLddWQ3coTElOMDpUAkeQ9Y81I7WsfTsO4mPpzpjwKIdV0nE1nwJ7T5c4rRjULc3HZiMi5qhsajaka/wBMMDvrohZ8DTa1fwGKi5G6lgbyGWpr5H3LQSD6SKS3LGKYW3OjmZzJvl4QFQ28llpQyHCnrUR2pGDy7SPB17bMOilOTkmZK8u61uKjUk9R3qxajsJmaqsvwWzpz0MqU9wvKUR1MpSOIk+XHhzivPd4Vblz3lWdqS1Cz9qTKWlbmPGQAPN6zUrrnVUvVl9dmyFFEZJKIsfPest9gA8J7T4arma5bEE9hqdJQQO53DPk9FGfJ6KxRVZaZyfF6KOLJ5gViiiEvuylvFw3CgKUgKRFSuQrl9ynA/eIpj6401qa76mlyocB5cbvUNKDyEgpCRzwVeHNJrSOrLnpGa9MtHQdM610Si83x97kHlz8IFO7Z/W1/wBXyLmu8qiiHDaRjomuA8Sie3PVhJ9VNpuNTcgIq6oWLomLqcxLt8t2JM6Rp9o4WjpM8JxnGQcdtTUbRuqJLDchi3vLadQFoV06BlJGR/azUZKWu96hcUnJVOlnh/PXy9Rphbp61uulbhZbPp0Rw/IQeJLrfFy4ghAHPlz4vRXVyclqQugNmc3HxxaW2ToST0tp27QtCXOCpCWbpMDwQHXMhHEgJTkjPl89K/uF6o++7V9Yv3Kvu8Nyfji1wmZC0OELddLainPUkdXnqm2g6pnQH2rQLi8wtY6VbalHJA5J4s9XPOB56yDGa5eqWA3NJyBU3TA3qcvcL1R992v61fuVjuF6o+/LV9Yv3Kl7dpvVjs+M3JjXRplTyA4tTisJTkZJ5+CrvujFvU1q3xrLGluISpa3THJAHIBIOPKaU2OA4XmO8auQSpbie0WXcK1R992r6xfuVg7F6pH+t2s+LpV+5Xf8ntY/eN1/TV7a5LjB1Ja2Q/cG7jHaKuELccWBnwZzThggnQsEUcxgNlDIDUW1eq7DEcmPQ2pMdoFTi4i+PgA6yRgHHjxWrTm2OqtQRkS4kFDMZwZQ7KWGwseEDrI8eMU0dpLrcpN6fgyJb78QxlLKHllYSoEAEZ6us1wbhatuEi+yYECY7GhxVdFwsrKONQ+cSRz6+QHipf2T9Xp7l/u16fPUro2L1SRkyrWP96v3KveltMy9u9v76ue8wqY9xLC2FEgDhCUDmAc5Jqns2XVshpDzUS6rbWApKuNffA9vXUzdW59m27+CXQPolz7hzQ8olQbQM9p5DIHpq/2gVgOYPeUOUWU/jrtODbdp6brCAhTrqm2eJ1QKyfmp5Z85FdW5WgdTay1tJlQYzTUFlpthp6Q6EBeE5OBzOOJRHV2VKbLQ+Kdc56h3rbaWgT4Scn/CKgdU6zut5ubyIkt9iFxlDLLKiniGcAnHMk02+k35BVe2oui4U0hm77kSNidUEf8Ai7WP96v3KwvYrVKU5TJtij4A8sf5akBYNYkZEK7YPhUofzqPni+2mQlqc5PivFPEkOOKSSPCOfiNLGACdBwTLnNI7lDNFt2b1j8PcTiLEUxwqbfW/lKyc/NKQTkY7QKtPyB3TAwNXkDsxcHx/lqxWC/Tjthc506Qt11kuMsurUSo5CQnn2niUedL2zTL2u4si2Oy5MtOS22FKXnkeeM45dfPlVEwmYt31qXfMC8e3mWH5BbqdY1gf2i/7taJmi9z4cR+U/rFSWmW1OLPxi9ySkEns8Vczti1o8tS3Yl2WpRyVKcVzPpq0X1UzTuy874ep5M6UlTag6olQLi+HHP8Wl3Y4qUHkD/qMqvaxtcSJy7BXC83hu7zrxdJsxpBbZZTIfUsJUclRAJ6/m04KX2xtsMDb6I6oYXNdckEEdhPCPUkHz0wazTRCiiiiEoW7F9etdoZgxFlD00qSpYPMNgDOPLkD00l6du5+mpF8trMmAnpJUMqUGh1uIOMgePkMUlFpUhakrSUqScFKhgg+Ou39OKdLQ8/M42eG6mz4nzjnT72/nRLhpKC2xw5jspYeb5d6oDByPH1+ekJXdaLvPssr4TbZKmHP7WDkKHgUDyIp2Xjm9NA9xFYt/RbZ8TO4W012sk1+ZY47k61rUVJS0OJ1kfcqSOZA8I8+KWikFKilQwodYI5ivR1n3YTwpReberI63YpyCfyVH+dScu77e6n53NEBxw8sy2OjWPziAfXXFfGtTys7CZFT+DPLuDWK9IPbVbf3U5t8hTOfvSeFD0K4qjZGwdqWSYt8mIB6ukaQv8AhikkERoIMQNFO937H5eftOo04/Hhn+S61f8AZ/l/hBH/AFVXvVEmJYddPfa1HxLtHebsQUuSlu9GrHXgBtP7xNUXcLbZzRFviy37qzLVIe6NLSGSg4AJJySfEPPTH1CybFtLYLR8115LRcTnqOC4r9402hedir+4q5uNbGV7beD8M1jb0kZSxxPH80cvXw10XwfKL7ICFFPfMwFNg9oAaQXCP0jjz1NbMRB8NudwcxwtNJbBPZxEk+pIqH2U4r3r/UeoXU8sLUknqSXXCR6kkVoz35Xa9CIwV1Vv3MbqTTL1e+jiyIzSGR4M44j61GrJNvj2gtqbfPitMLmOqRwIfSSkqcJWcgEH5oPbS+uLi71qCQtvJXNlq4fFxLwn1EVYPsiZaGIlhszJwlAW8U57AAhP+am5n4VJXFYn5Wu8ldsdxdSaz1CqFKiWxqEwyp19bLTgV2BIBKyMkkdnUDXxq3ca5pusiLZXG2IzCyjpeAKW4RyJ58gOXKuD7HloNWXUU5pHFIBQhI8PChRA9JqoRJCmJTMnhQ4ttxLnC4MpUQQcEeA1XApWwksN6l821kACnW5YRrvVJH9auY8IZb9lTutbjMc0DYkXF5Tsua4X1qUADwgEjqH4ya1jda8AYFug4/P9tVvVOppmppDD0xlproEFCUtZxzOSefm9Fa0pYupKAATI1qhCA5JMuWzzCYsW8XZ0HhbAb4vEkFSv8tUS0MqvOo4jbnfGZLBcz28Ssq/nTEtEd23bPzXWknpZDLrpx14UeHP6IzS1s1yes90j3GMltTrCspS4nKTyI5+minbtay+fELdKtat/uM/WuubpZ9b2fTlmjRHvhYb6ZTzalFHGsp5YUOpIJ5+EVEbzzOO7wISSMMMF0jxqOB6k1rO694z/AFfC/f8AbVP1Bd5F9uj1xlNoQ44lI4EZwAkYA5/9c6TiYlldvJxHZOUj18VjF0efiXa+5XP5rjweWhXbnHRp9Yqm7dQxN1hbUEZSyovH8wEj14q760jOWva2DCQnkOgQ8QOr+0c/nfxpdaZv0rTlxM6G006stlspeScYJHg6uqmUg2V2MvliYu0hHRW8AScvGu9Q/G0wQp624wfWGkBpJwkHA6x4MVXrvdrlen0PXR9b7iE8CVFAGBnOOQFW/ur3cc/i+D+/7ak9N7h3e832Fb1QYaUPu8K1J48hIBJI5+AGpHUqXkKx2kEpadcz3kfqJPxTtbZYJylya4l1Y8I5r5+lNbdmYifhVzuLuAhppLYUeoZypXqSK07zTOlvMKGk96xHK1DwFZ9iR6a6LQ58Q7N3i4qwlyQh0oPjVhpPr/jSXYjE2fLGNRQcrQ/rIGFuzri7uyFWLT0SYw0vGWojyykEnh4sOdeBUVrO7bh6wtbduuOlnmGEPB3MaE8kqIBAB4lHl31X77H22GHopyYoDimy1rB7SlICB6wr000MVy505Hact6bVYLdbkjHwWM20R4wkA+upGiiiEKKKKITBGRUFftJWa/ZVPiDpv79o8Dg846/Pmp6sVKsVO1OpVlDDREVNz2ldBUq13NKh2Ikox+8n2VXJe3epoxPDBRISO1h5Jz5jg0+T10YrWmfcvzuZWwqT47TzfI05fI+ems89AHb8HUR6QCK4XIshsfbGHkflNqH8q9PYFYIBGDzp4+pt8rFH6cvw08ucPPmkZ8YrY3JeZ/o33EY+4cKf4GvTimGVHvmkHypFfPwOKeZjM/VirfyQPlJH8eR/aebUXe4p+ZcpY8klftrYm83g/Nuc/wA0hZ/nXo4RIw6o7Q/MFfaWWk/NbQPIkVU56/4CAwW/znkzUU52bdrezeZklcdC0qcLqlL4ElQ4iAfEPPinNcNy9uLmhpFxJkpZBDaXYK1cOcdWR4h6KtF80Jpi+3Fc67WpEmStISXFPODkOQGAoCuAbWaI+gWvr3ffrBZZzcsO03JWFQKe8q103K0RC01dIumiWJMhhYbQ3DUgKcKeEEnGP/yq5s/rLS+lrDOZvUlxMqW/lSEx1LHRhICQSB41emmZ3LdEfQLX17vv0dyzRGf6ha+vd9+qEk9zGAADQlcY11tZHfbfYjNNutqCkLTb1ApI6iOVU68y4m527MFm3vuC3hpKEu8BBCUJUtR4T+MSKanct0R9AtfXu+/UjYNEaasE/wCG2i1NxpPAUdIHXFEJPWO+UR2UFiTvcgKB4igiPXXZnVclEmM7MsU3AS4nl0gHNJB6gtOSCD158hq1K3B2xnnp50FIeXzV0tuyrPjKQQfTTVlRI81lbExht9lYwpt1AUk+UGqrL210ZIWVOafigk5+1lbY9CSKkMR3BgVB8yp/LXab7yY/ZyvZR8tdpvvJj9nK9lWXuWaI+gGvr3ffo7lmiPoBr69336nqP7Mjpp6kFK3k0jb0RI1sYfkRP6NaGmej6FAHLCVYB8GMiuc662qeUXXoLQWrmQq3HPqFWZO12iQoEWBnke150/5q+39s9FvLKl6fjAkk94txA9AUBVQzDwYFQfIlW+Wu033kx+zleysDWu045iExn/65XsqzdyzRH0A19e779Hct0R9AtfXu+/Vuo/syOmnqQU7efSi5iYhjyJdvdb+2Ohj5qs/NKFYyMYORnyVznW21CjlUJkE9ebcr2VaGNsdFNOpcRYGCR1Bbjih5wVEGsObYaKcVlVgYH5Lrif4KqoZh4Mkqp8iVj5a7TfeTH7OV7K3wtwdsIElMmC0hh9AIS43AUFDPI4OKnu5Zoj6Aa+vd9+juWaI+gWvr3ffqS7n5hwX1ICduFtjcZKpM5pL76gAXHIClKIHVzxVY3Q19py66NaselnFhPToK2hHU2lLacqwMj7rh9FMbuWaI+gWvr3ffoG1uiQQfiBr6933qgsSNEyQoB2BJjQNt+KtGWaGU4U3EQVjGO+UOJXrJqwVhIASAOoCs1EmFFFFEIUUUUQn/2Q=="/>
          <p:cNvSpPr>
            <a:spLocks noChangeAspect="1" noChangeArrowheads="1"/>
          </p:cNvSpPr>
          <p:nvPr/>
        </p:nvSpPr>
        <p:spPr bwMode="auto">
          <a:xfrm>
            <a:off x="77788" y="-315913"/>
            <a:ext cx="1800225" cy="5905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39942" name="Picture 6" descr="http://mullicahilltriclub.com/yahoo_site_admin/assets/images/Game_trader_logo_in_jpeg.92135303_st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5334000"/>
            <a:ext cx="4114800" cy="13562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Mean Hours Played, Overall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4114800" cy="45720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Our main quantitative data</a:t>
            </a:r>
          </a:p>
          <a:p>
            <a:r>
              <a:rPr lang="en-US" sz="2400" dirty="0" smtClean="0"/>
              <a:t>Units: Hours</a:t>
            </a:r>
          </a:p>
          <a:p>
            <a:r>
              <a:rPr lang="en-US" sz="2400" dirty="0" smtClean="0"/>
              <a:t>Mean: 12.6809 hrs</a:t>
            </a:r>
          </a:p>
          <a:p>
            <a:r>
              <a:rPr lang="en-US" sz="2400" dirty="0" smtClean="0"/>
              <a:t>Standard deviation: 8.24122 hrs</a:t>
            </a:r>
          </a:p>
          <a:p>
            <a:r>
              <a:rPr lang="en-US" sz="2400" dirty="0" smtClean="0"/>
              <a:t>Range: </a:t>
            </a:r>
          </a:p>
          <a:p>
            <a:pPr lvl="1"/>
            <a:r>
              <a:rPr lang="en-US" sz="2000" dirty="0" smtClean="0"/>
              <a:t>IQR = 12hrs</a:t>
            </a:r>
          </a:p>
          <a:p>
            <a:pPr lvl="1"/>
            <a:r>
              <a:rPr lang="en-US" sz="2000" dirty="0" smtClean="0"/>
              <a:t>5 hrs – 30 hrs = 25 hrs</a:t>
            </a:r>
          </a:p>
        </p:txBody>
      </p:sp>
      <p:pic>
        <p:nvPicPr>
          <p:cNvPr id="4" name="Picture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0" y="1600200"/>
            <a:ext cx="2743200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Mean Hours Played, Overall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334000"/>
            <a:ext cx="8153400" cy="1120808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Data is right skewed</a:t>
            </a:r>
          </a:p>
          <a:p>
            <a:r>
              <a:rPr lang="en-US" dirty="0" smtClean="0"/>
              <a:t>Normal probability plot is curved in the beginning and in the end, but is overall normal</a:t>
            </a:r>
            <a:endParaRPr lang="en-US" dirty="0"/>
          </a:p>
        </p:txBody>
      </p:sp>
      <p:pic>
        <p:nvPicPr>
          <p:cNvPr id="5" name="Picture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00600" y="1600200"/>
            <a:ext cx="33528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1600200"/>
            <a:ext cx="32766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Exploratory: Games vs. Hours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4267200" cy="4572000"/>
          </a:xfrm>
        </p:spPr>
        <p:txBody>
          <a:bodyPr>
            <a:normAutofit fontScale="92500" lnSpcReduction="10000"/>
          </a:bodyPr>
          <a:lstStyle/>
          <a:p>
            <a:r>
              <a:rPr lang="en-US" sz="2000" dirty="0" smtClean="0"/>
              <a:t>Is their a relationship between these two values?</a:t>
            </a:r>
          </a:p>
          <a:p>
            <a:r>
              <a:rPr lang="en-US" sz="2000" dirty="0" smtClean="0"/>
              <a:t>Scatter plot is:</a:t>
            </a:r>
          </a:p>
          <a:p>
            <a:pPr lvl="1"/>
            <a:r>
              <a:rPr lang="en-US" sz="1600" dirty="0" smtClean="0"/>
              <a:t>Moderate Scattered</a:t>
            </a:r>
          </a:p>
          <a:p>
            <a:pPr lvl="1"/>
            <a:r>
              <a:rPr lang="en-US" sz="1600" dirty="0" smtClean="0"/>
              <a:t>Linear</a:t>
            </a:r>
          </a:p>
          <a:p>
            <a:pPr lvl="1"/>
            <a:r>
              <a:rPr lang="en-US" sz="1600" dirty="0" smtClean="0"/>
              <a:t>Positive</a:t>
            </a:r>
          </a:p>
          <a:p>
            <a:r>
              <a:rPr lang="en-US" sz="2000" dirty="0" smtClean="0"/>
              <a:t>Equation:</a:t>
            </a:r>
          </a:p>
          <a:p>
            <a:pPr lvl="1"/>
            <a:r>
              <a:rPr lang="en-US" sz="1600" dirty="0" smtClean="0"/>
              <a:t>.515(#_OF_GAMES) + 25 = HRS_PER_WEEK</a:t>
            </a:r>
          </a:p>
          <a:p>
            <a:r>
              <a:rPr lang="en-US" sz="2000" dirty="0" smtClean="0"/>
              <a:t>Correlation = .6305</a:t>
            </a:r>
          </a:p>
          <a:p>
            <a:r>
              <a:rPr lang="en-US" sz="2000" dirty="0" smtClean="0"/>
              <a:t>R</a:t>
            </a:r>
            <a:r>
              <a:rPr lang="en-US" sz="2000" baseline="30000" dirty="0" smtClean="0"/>
              <a:t>2</a:t>
            </a:r>
            <a:r>
              <a:rPr lang="en-US" sz="2000" dirty="0" smtClean="0"/>
              <a:t> = .40</a:t>
            </a:r>
          </a:p>
          <a:p>
            <a:r>
              <a:rPr lang="en-US" sz="2000" dirty="0" smtClean="0"/>
              <a:t>40% of the change in hours played per week can be seen from the change in the number of games a person owns</a:t>
            </a:r>
            <a:endParaRPr lang="en-US" sz="2000" dirty="0"/>
          </a:p>
        </p:txBody>
      </p:sp>
      <p:pic>
        <p:nvPicPr>
          <p:cNvPr id="4" name="Picture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29200" y="1752600"/>
            <a:ext cx="3733800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3600" y="5181600"/>
            <a:ext cx="1844675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 vs. Hours playing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4114800" cy="4572000"/>
          </a:xfrm>
        </p:spPr>
        <p:txBody>
          <a:bodyPr>
            <a:normAutofit fontScale="92500" lnSpcReduction="20000"/>
          </a:bodyPr>
          <a:lstStyle/>
          <a:p>
            <a:r>
              <a:rPr lang="en-US" sz="2000" dirty="0" smtClean="0"/>
              <a:t>What is the relationship between the player’s age and how many hours a week the player plays?</a:t>
            </a:r>
          </a:p>
          <a:p>
            <a:r>
              <a:rPr lang="en-US" sz="2000" dirty="0" smtClean="0"/>
              <a:t> Scatter plot is:</a:t>
            </a:r>
          </a:p>
          <a:p>
            <a:pPr lvl="1"/>
            <a:r>
              <a:rPr lang="en-US" sz="1600" dirty="0" smtClean="0"/>
              <a:t>Weak</a:t>
            </a:r>
          </a:p>
          <a:p>
            <a:pPr lvl="1"/>
            <a:r>
              <a:rPr lang="en-US" sz="1600" dirty="0" smtClean="0"/>
              <a:t>Negative</a:t>
            </a:r>
          </a:p>
          <a:p>
            <a:pPr lvl="1"/>
            <a:r>
              <a:rPr lang="en-US" sz="1600" dirty="0" smtClean="0"/>
              <a:t>Linear</a:t>
            </a:r>
          </a:p>
          <a:p>
            <a:pPr lvl="1"/>
            <a:r>
              <a:rPr lang="en-US" sz="1600" dirty="0" smtClean="0"/>
              <a:t>Not scattered</a:t>
            </a:r>
          </a:p>
          <a:p>
            <a:r>
              <a:rPr lang="en-US" sz="2000" dirty="0" smtClean="0"/>
              <a:t>Equation:</a:t>
            </a:r>
          </a:p>
          <a:p>
            <a:pPr lvl="1"/>
            <a:r>
              <a:rPr lang="en-US" sz="1600" dirty="0" smtClean="0"/>
              <a:t>-.183(HRS_PER_WEEK) + 18 = AGE</a:t>
            </a:r>
          </a:p>
          <a:p>
            <a:r>
              <a:rPr lang="en-US" sz="2000" dirty="0" smtClean="0"/>
              <a:t>Correlation = .228</a:t>
            </a:r>
          </a:p>
          <a:p>
            <a:r>
              <a:rPr lang="en-US" sz="2000" dirty="0" smtClean="0"/>
              <a:t>R</a:t>
            </a:r>
            <a:r>
              <a:rPr lang="en-US" sz="2000" baseline="30000" dirty="0" smtClean="0"/>
              <a:t>2</a:t>
            </a:r>
            <a:r>
              <a:rPr lang="en-US" sz="2000" dirty="0" smtClean="0"/>
              <a:t> = .052</a:t>
            </a:r>
          </a:p>
          <a:p>
            <a:r>
              <a:rPr lang="en-US" sz="2000" dirty="0" smtClean="0"/>
              <a:t>5.2% of the change in player’s age can be seen by the change in the hours played per week</a:t>
            </a:r>
            <a:endParaRPr lang="en-US" sz="20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1904999"/>
            <a:ext cx="4343400" cy="35530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Frequency at store and Purchase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3505200" cy="457200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More infrequent visitors than frequent visitors</a:t>
            </a:r>
          </a:p>
          <a:p>
            <a:r>
              <a:rPr lang="en-US" sz="2000" dirty="0" smtClean="0"/>
              <a:t>For both the frequent and infrequent visitors, the most common purchase was a game (go figure)</a:t>
            </a:r>
          </a:p>
          <a:p>
            <a:endParaRPr lang="en-US" sz="20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14800" y="1828800"/>
            <a:ext cx="4572000" cy="33724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459</TotalTime>
  <Words>1198</Words>
  <Application>Microsoft Office PowerPoint</Application>
  <PresentationFormat>On-screen Show (4:3)</PresentationFormat>
  <Paragraphs>181</Paragraphs>
  <Slides>23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5" baseType="lpstr">
      <vt:lpstr>Verve</vt:lpstr>
      <vt:lpstr>Equation</vt:lpstr>
      <vt:lpstr>Video Game Study</vt:lpstr>
      <vt:lpstr>The History of Video Games</vt:lpstr>
      <vt:lpstr>Our Topic</vt:lpstr>
      <vt:lpstr>Procedure</vt:lpstr>
      <vt:lpstr>Mean Hours Played, Overall</vt:lpstr>
      <vt:lpstr>Mean Hours Played, Overall</vt:lpstr>
      <vt:lpstr>Exploratory: Games vs. Hours</vt:lpstr>
      <vt:lpstr>Age vs. Hours playing</vt:lpstr>
      <vt:lpstr>Frequency at store and Purchase</vt:lpstr>
      <vt:lpstr>Frequent vs. Infrequent</vt:lpstr>
      <vt:lpstr>Frequent Confidence Interval</vt:lpstr>
      <vt:lpstr>Infrequent Confidence Interval</vt:lpstr>
      <vt:lpstr>Frequent vs. Infrequent</vt:lpstr>
      <vt:lpstr>Frequent vs. Infrequent</vt:lpstr>
      <vt:lpstr>Independence: Frequency vs. Purchase</vt:lpstr>
      <vt:lpstr>Slide 16</vt:lpstr>
      <vt:lpstr>Mean Hours: Sport vs. Shooting</vt:lpstr>
      <vt:lpstr>Sports vs. Shooting cont.</vt:lpstr>
      <vt:lpstr>Conclusions</vt:lpstr>
      <vt:lpstr>Conclusions</vt:lpstr>
      <vt:lpstr>Bias/Error</vt:lpstr>
      <vt:lpstr>Opinions</vt:lpstr>
      <vt:lpstr>Please ask  us questions!!</vt:lpstr>
    </vt:vector>
  </TitlesOfParts>
  <Company>Central Bucks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Video Game Study</dc:title>
  <dc:creator>Lavery.J221</dc:creator>
  <cp:lastModifiedBy>Dalessandro.B061</cp:lastModifiedBy>
  <cp:revision>55</cp:revision>
  <dcterms:created xsi:type="dcterms:W3CDTF">2011-06-01T11:33:29Z</dcterms:created>
  <dcterms:modified xsi:type="dcterms:W3CDTF">2011-06-06T19:49:58Z</dcterms:modified>
</cp:coreProperties>
</file>